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4"/>
  </p:sldMasterIdLst>
  <p:notesMasterIdLst>
    <p:notesMasterId r:id="rId23"/>
  </p:notesMasterIdLst>
  <p:sldIdLst>
    <p:sldId id="256" r:id="rId5"/>
    <p:sldId id="258" r:id="rId6"/>
    <p:sldId id="257" r:id="rId7"/>
    <p:sldId id="269" r:id="rId8"/>
    <p:sldId id="275" r:id="rId9"/>
    <p:sldId id="260" r:id="rId10"/>
    <p:sldId id="259" r:id="rId11"/>
    <p:sldId id="267" r:id="rId12"/>
    <p:sldId id="268" r:id="rId13"/>
    <p:sldId id="274" r:id="rId14"/>
    <p:sldId id="266" r:id="rId15"/>
    <p:sldId id="271" r:id="rId16"/>
    <p:sldId id="272" r:id="rId17"/>
    <p:sldId id="276" r:id="rId18"/>
    <p:sldId id="262" r:id="rId19"/>
    <p:sldId id="263" r:id="rId20"/>
    <p:sldId id="264" r:id="rId21"/>
    <p:sldId id="265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71717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83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92548A-0D17-4A14-A4A3-5E2112765290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170925-0776-4084-B4E6-5295F84617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7672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471B9F-2AD4-E1BA-CF9E-A4690C3AFF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BFF3EBE-CF24-CA33-458D-7B51D725B2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6485BE-041B-0890-0465-FA8492BA1F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C6408-45D6-445E-822D-5B2DABDE93DC}" type="datetime1">
              <a:rPr lang="en-US" smtClean="0"/>
              <a:t>4/7/2025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B07C11-38ED-AC6B-44F4-15E5A25E9E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226F69-D3BB-96EB-B7E8-F4210A94E6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C92AC7-6F2E-42A2-AB47-358D2292B9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06118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3441CF-5DEB-FFCB-2DA4-F0CB644537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B84A1CC-72E7-5493-1A44-9F5CA89C2F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F075A5-2B2F-7654-4584-1F832BFB54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3A4899-0A20-4B47-B92B-E9EC81BD945C}" type="datetime1">
              <a:rPr lang="en-US" smtClean="0"/>
              <a:t>4/7/2025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C05954-7721-1739-4DF6-28FB4E7B1F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31DEE9-D670-71E5-8CEA-1B76FB4FB6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C92AC7-6F2E-42A2-AB47-358D2292B9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0538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30B1323-9DA2-4CB9-2835-33E9A3768CC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7A46CA9-A341-2DAA-738E-E78FC2EFE9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6A2482-26A3-8B67-F77F-8E05CBC0F0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CD8B3-C66D-4A76-B5F0-05FB86B35603}" type="datetime1">
              <a:rPr lang="en-US" smtClean="0"/>
              <a:t>4/7/2025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6A65A2-AE6B-F7A2-3494-1704DC06E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A22FE6-C5A9-1989-1E46-C0A412E11F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C92AC7-6F2E-42A2-AB47-358D2292B9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55707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DAE935-35C9-1C6B-2BDA-D432FBB92F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C9EFFB-D3FD-A459-F813-3761A1B21B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A70020-C6C9-FFF7-4715-32B08E996F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16C170-D00D-4E9A-92FB-03E36EDD3618}" type="datetime1">
              <a:rPr lang="en-US" smtClean="0"/>
              <a:t>4/7/2025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EB05A5-15B0-6C0B-3272-DAB84BC2E2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7AAC48-9010-D0A9-EE6F-0409EF95C4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C92AC7-6F2E-42A2-AB47-358D2292B9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66856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6F3D1A-8FF3-A38A-38A0-9FB9766362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0D5FAC-4B25-FA54-5A1C-B65651E7F3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9E9CA9-A408-50CB-3EB0-1AB49E9DA8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5E916-A0D4-4420-824F-67C32C855D92}" type="datetime1">
              <a:rPr lang="en-US" smtClean="0"/>
              <a:t>4/7/2025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668FAF-EC3A-CC35-7E0B-A0F7B6CD9A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7AFA9C-C9F2-12FE-EAA8-05352354A0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C92AC7-6F2E-42A2-AB47-358D2292B9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35498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B849D9-BAB1-AE77-89C7-6E08DD9E76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C282D5-E863-B6DF-3239-5C539E233A3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51543D-39F9-BAAD-F2AC-F438584835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EFBA546-4218-5558-3F7C-D679FF26ED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1DCF61-7BAF-4F2E-826A-AD8527CA8965}" type="datetime1">
              <a:rPr lang="en-US" smtClean="0"/>
              <a:t>4/7/2025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52C260-B4E5-4031-1556-D5DBB68C55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CA91223-AA78-6B6D-30C4-8A324BD59B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C92AC7-6F2E-42A2-AB47-358D2292B9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23785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DBAA1E-8C7D-4DF3-CEE3-6E42868BD8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52323F-FDC9-3679-09BA-2D986388D3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DEE1EC7-A491-09F5-7E81-80EC4DBF86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623D37C-AFC5-E0F2-F953-7064A4CC60F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BA36C86-0708-25A8-2BBC-EEBA081BFFF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E2E3F1E-CB50-1589-F10C-3CE2276A83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E70177-3BEB-419D-A2C4-D52DD2E10BCB}" type="datetime1">
              <a:rPr lang="en-US" smtClean="0"/>
              <a:t>4/7/2025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14D8726-666A-B77D-A767-88E07FDD97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FEFCDEE-4B2D-6BB0-C874-F41B089AE4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C92AC7-6F2E-42A2-AB47-358D2292B9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66832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4684AD-EFF4-B97E-6438-0D37193F5A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EBF67D-97DE-AEA4-B7AC-DA51C7FA8C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63C14-5EA0-4DDB-961D-03117FF90B88}" type="datetime1">
              <a:rPr lang="en-US" smtClean="0"/>
              <a:t>4/7/2025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F90C2C2-EF8C-1B01-8BCC-64533D5D8B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E2BEA77-732C-B8E7-513E-185A5C18D8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C92AC7-6F2E-42A2-AB47-358D2292B9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06011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2F7821F-481A-EA13-75F1-ADB7BC1061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582E3-C4EF-407A-A990-D4B33DCD81F6}" type="datetime1">
              <a:rPr lang="en-US" smtClean="0"/>
              <a:t>4/7/2025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F42D3AB-5E75-26CC-3193-FF179BA723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64CB96-CD89-9749-4983-49EF67FBBC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C92AC7-6F2E-42A2-AB47-358D2292B9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51614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B6D41B-CAA1-E07E-363E-EAA6FA0976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D31A40-DFE2-AE0E-03DB-F30A7BA370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5069053-F61E-C433-89C6-6F805D692E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C0950E-4F31-787A-784A-6F256F0EAA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1C85F4-1024-406B-B6F4-8A290223859B}" type="datetime1">
              <a:rPr lang="en-US" smtClean="0"/>
              <a:t>4/7/2025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55526E-1034-8534-B502-BF057B3E9D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0DD2FD-7620-50DD-0A7C-5C77A094E3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C92AC7-6F2E-42A2-AB47-358D2292B9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40949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FD38A1-B380-E646-34BD-53A0FA1724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28190D6-1EA8-E4B8-6DA3-59A6424D3F5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9F41862-5CF4-09F7-42D5-F0559D6F2E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0E445E2-CA3E-AE6A-B082-148E883CE8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C9C5C-2C7A-4A39-8E8A-50BE8AD55EC9}" type="datetime1">
              <a:rPr lang="en-US" smtClean="0"/>
              <a:t>4/7/2025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D38056-8193-65D0-8564-38BA22B358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3E9170-56DD-9A01-510A-14E7259CBB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C92AC7-6F2E-42A2-AB47-358D2292B9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69159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E6658BC-AE31-3C49-A5BA-44E5E60C10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C94D75-E6C5-EDE1-6C7A-9F89F53593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CF7B9F-1625-4F9D-1747-892E6AEC3FA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F8B9DB4-71F4-4BA6-B198-2BDE1E62326C}" type="datetime1">
              <a:rPr lang="en-US" smtClean="0"/>
              <a:t>4/7/2025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90D5D3-B4EF-88F0-1CC9-D34D67F78E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F3ACC3-9D4B-FC87-E9EC-3450EFCE2B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5C92AC7-6F2E-42A2-AB47-358D2292B9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88915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F7E06B-62CA-CA69-147A-068B3AAB67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970025"/>
            <a:ext cx="9144000" cy="2387600"/>
          </a:xfrm>
        </p:spPr>
        <p:txBody>
          <a:bodyPr>
            <a:normAutofit/>
          </a:bodyPr>
          <a:lstStyle/>
          <a:p>
            <a:r>
              <a:rPr lang="en-US" sz="40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Improving Lunar Crustal Magnetic Field Maps </a:t>
            </a:r>
            <a:r>
              <a:rPr lang="en-US" sz="4000" dirty="0">
                <a:solidFill>
                  <a:srgbClr val="222222"/>
                </a:solidFill>
                <a:latin typeface="Arial" panose="020B0604020202020204" pitchFamily="34" charset="0"/>
              </a:rPr>
              <a:t>in the South Polar Region</a:t>
            </a:r>
            <a:endParaRPr lang="en-US" sz="40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284D49C-8F1B-E0E4-FED3-E9948D2FD9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73377" y="4326081"/>
            <a:ext cx="11679811" cy="1488056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Intern: Aaron Rex McCray</a:t>
            </a:r>
          </a:p>
          <a:p>
            <a:r>
              <a:rPr lang="en-US" dirty="0"/>
              <a:t>Mentor: Dr. Lon Hood, Lunar Planetary Laboratory</a:t>
            </a:r>
          </a:p>
          <a:p>
            <a:r>
              <a:rPr lang="en-US" sz="2400" dirty="0"/>
              <a:t>Symposium: </a:t>
            </a:r>
            <a:r>
              <a:rPr lang="en-US" sz="2400" dirty="0" err="1"/>
              <a:t>SkySong</a:t>
            </a:r>
            <a:r>
              <a:rPr lang="en-US" sz="2400" dirty="0"/>
              <a:t> ASU Scottsdale Innovation Center, Scottsdale, AZ</a:t>
            </a:r>
          </a:p>
          <a:p>
            <a:r>
              <a:rPr lang="en-US" dirty="0"/>
              <a:t>Date: April 19th, 2025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B3AE2DA-7137-FAA3-36AD-4FCD9CF362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123" y="5754528"/>
            <a:ext cx="1294667" cy="110347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B8E3406-C384-9492-DA8C-382F5E5D1D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9768" y="5690514"/>
            <a:ext cx="1292464" cy="1103472"/>
          </a:xfrm>
          <a:prstGeom prst="rect">
            <a:avLst/>
          </a:prstGeom>
        </p:spPr>
      </p:pic>
      <p:pic>
        <p:nvPicPr>
          <p:cNvPr id="6" name="Content Placeholder 5" descr="AZSGC_sunset">
            <a:extLst>
              <a:ext uri="{FF2B5EF4-FFF2-40B4-BE49-F238E27FC236}">
                <a16:creationId xmlns:a16="http://schemas.microsoft.com/office/drawing/2014/main" id="{ACFBEF28-EEA1-2F90-DB6B-63BAA05292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10" t="2715" r="13370" b="1530"/>
          <a:stretch>
            <a:fillRect/>
          </a:stretch>
        </p:blipFill>
        <p:spPr bwMode="auto">
          <a:xfrm>
            <a:off x="11246102" y="5336309"/>
            <a:ext cx="866775" cy="1488056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4106ACB-EFB0-BC1D-3B63-EC834735BEF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13066" b="44534"/>
          <a:stretch/>
        </p:blipFill>
        <p:spPr>
          <a:xfrm>
            <a:off x="0" y="-9842"/>
            <a:ext cx="12192000" cy="290779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AFADDA1-1B7B-FEC8-B5D3-591BDF552672}"/>
              </a:ext>
            </a:extLst>
          </p:cNvPr>
          <p:cNvSpPr/>
          <p:nvPr/>
        </p:nvSpPr>
        <p:spPr>
          <a:xfrm>
            <a:off x="0" y="2889505"/>
            <a:ext cx="12192000" cy="27432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A572321-4BCC-69DC-1A1D-53FD7021CF7A}"/>
              </a:ext>
            </a:extLst>
          </p:cNvPr>
          <p:cNvSpPr txBox="1"/>
          <p:nvPr/>
        </p:nvSpPr>
        <p:spPr>
          <a:xfrm>
            <a:off x="9546336" y="-40705"/>
            <a:ext cx="32115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Image Credit: Kaguya Orbiter</a:t>
            </a:r>
          </a:p>
        </p:txBody>
      </p:sp>
    </p:spTree>
    <p:extLst>
      <p:ext uri="{BB962C8B-B14F-4D97-AF65-F5344CB8AC3E}">
        <p14:creationId xmlns:p14="http://schemas.microsoft.com/office/powerpoint/2010/main" val="993875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62B802-16EA-288D-4A45-45ED6DEECC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1541F6-8260-025A-B3C7-A86940092C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Detrending Modification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4AB70E7C-CD0E-5CD9-5F9C-EC03032D8A75}"/>
              </a:ext>
            </a:extLst>
          </p:cNvPr>
          <p:cNvSpPr txBox="1">
            <a:spLocks/>
          </p:cNvSpPr>
          <p:nvPr/>
        </p:nvSpPr>
        <p:spPr>
          <a:xfrm>
            <a:off x="9036333" y="18256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5C92AC7-6F2E-42A2-AB47-358D2292B926}" type="slidenum">
              <a:rPr lang="en-US" sz="2000" b="1" smtClean="0"/>
              <a:pPr/>
              <a:t>10</a:t>
            </a:fld>
            <a:endParaRPr lang="en-US" sz="2000" b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6924BA9-99DE-A566-4E0D-42DCE8E58460}"/>
              </a:ext>
            </a:extLst>
          </p:cNvPr>
          <p:cNvSpPr txBox="1"/>
          <p:nvPr/>
        </p:nvSpPr>
        <p:spPr>
          <a:xfrm>
            <a:off x="838200" y="1422400"/>
            <a:ext cx="95250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I updated the detrending program to fit the data to a cubic polynomial instead of a quadratic polynomial. </a:t>
            </a:r>
          </a:p>
          <a:p>
            <a:endParaRPr lang="en-US" sz="2800" dirty="0"/>
          </a:p>
          <a:p>
            <a:r>
              <a:rPr lang="en-US" sz="2800" dirty="0"/>
              <a:t>This allows for better modeling of long-wavelength trends in the data. This can help reduce artificial lineation and improve the accuracy of the maps when the best-fit curve is subtracted from the magnetometer data.</a:t>
            </a:r>
          </a:p>
          <a:p>
            <a:endParaRPr lang="en-US" sz="2800" dirty="0"/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31355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4E1557-75C4-311C-1972-0338665CD1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10">
            <a:extLst>
              <a:ext uri="{FF2B5EF4-FFF2-40B4-BE49-F238E27FC236}">
                <a16:creationId xmlns:a16="http://schemas.microsoft.com/office/drawing/2014/main" id="{2FEAF827-B860-E535-F2CD-5387B2F70E83}"/>
              </a:ext>
            </a:extLst>
          </p:cNvPr>
          <p:cNvSpPr txBox="1">
            <a:spLocks/>
          </p:cNvSpPr>
          <p:nvPr/>
        </p:nvSpPr>
        <p:spPr>
          <a:xfrm>
            <a:off x="9036333" y="2008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5C92AC7-6F2E-42A2-AB47-358D2292B926}" type="slidenum">
              <a:rPr lang="en-US" sz="2000" b="1" smtClean="0"/>
              <a:pPr/>
              <a:t>11</a:t>
            </a:fld>
            <a:endParaRPr lang="en-US" sz="2000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81472F2-3457-F5C5-4281-E8B4B58CFF23}"/>
              </a:ext>
            </a:extLst>
          </p:cNvPr>
          <p:cNvSpPr txBox="1"/>
          <p:nvPr/>
        </p:nvSpPr>
        <p:spPr>
          <a:xfrm>
            <a:off x="8506691" y="1443841"/>
            <a:ext cx="352735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This is a map generated using orbit selections from before I started updating the dataset and modifying the detrending program.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AC2614-D69E-B830-13C0-654220EE97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Results: </a:t>
            </a:r>
            <a:r>
              <a:rPr lang="en-US" sz="3600" b="1" dirty="0"/>
              <a:t>Before </a:t>
            </a:r>
            <a:r>
              <a:rPr lang="en-US" sz="3600" dirty="0"/>
              <a:t>Selection and Detrending  (20 km)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98C50ED-9305-61F3-1812-9F55B86D73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6960" y="1312454"/>
            <a:ext cx="5966464" cy="518042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69CADE2-3B14-1949-351D-390A25BFD40B}"/>
              </a:ext>
            </a:extLst>
          </p:cNvPr>
          <p:cNvSpPr txBox="1"/>
          <p:nvPr/>
        </p:nvSpPr>
        <p:spPr>
          <a:xfrm>
            <a:off x="748146" y="3429000"/>
            <a:ext cx="7426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90°W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969F3D7-9E24-D59C-A5E1-7372D11019FD}"/>
              </a:ext>
            </a:extLst>
          </p:cNvPr>
          <p:cNvSpPr txBox="1"/>
          <p:nvPr/>
        </p:nvSpPr>
        <p:spPr>
          <a:xfrm>
            <a:off x="7583424" y="3429000"/>
            <a:ext cx="7426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90°E</a:t>
            </a:r>
          </a:p>
        </p:txBody>
      </p:sp>
    </p:spTree>
    <p:extLst>
      <p:ext uri="{BB962C8B-B14F-4D97-AF65-F5344CB8AC3E}">
        <p14:creationId xmlns:p14="http://schemas.microsoft.com/office/powerpoint/2010/main" val="20606676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855CA7-CB80-AAA6-6212-710E36A4AE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D2BCC5-8969-E375-3D30-7CE6CF0B9D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Results: </a:t>
            </a:r>
            <a:r>
              <a:rPr lang="en-US" sz="3600" b="1" dirty="0"/>
              <a:t>After</a:t>
            </a:r>
            <a:r>
              <a:rPr lang="en-US" sz="3600" dirty="0"/>
              <a:t> Detrending Modification (20 km)</a:t>
            </a:r>
          </a:p>
        </p:txBody>
      </p:sp>
      <p:sp>
        <p:nvSpPr>
          <p:cNvPr id="10" name="Slide Number Placeholder 10">
            <a:extLst>
              <a:ext uri="{FF2B5EF4-FFF2-40B4-BE49-F238E27FC236}">
                <a16:creationId xmlns:a16="http://schemas.microsoft.com/office/drawing/2014/main" id="{60BA2359-C128-D446-2A52-9DC667E46531}"/>
              </a:ext>
            </a:extLst>
          </p:cNvPr>
          <p:cNvSpPr txBox="1">
            <a:spLocks/>
          </p:cNvSpPr>
          <p:nvPr/>
        </p:nvSpPr>
        <p:spPr>
          <a:xfrm>
            <a:off x="9036333" y="18256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5C92AC7-6F2E-42A2-AB47-358D2292B926}" type="slidenum">
              <a:rPr lang="en-US" sz="2000" b="1" smtClean="0"/>
              <a:pPr/>
              <a:t>12</a:t>
            </a:fld>
            <a:endParaRPr lang="en-US" sz="2000" b="1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07BFA0E-854A-22A0-FD3F-255B06B12988}"/>
              </a:ext>
            </a:extLst>
          </p:cNvPr>
          <p:cNvSpPr txBox="1"/>
          <p:nvPr/>
        </p:nvSpPr>
        <p:spPr>
          <a:xfrm>
            <a:off x="429768" y="1499616"/>
            <a:ext cx="4323207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This map was produced after reselecting orbits and modifying the detrending program to include cubic </a:t>
            </a:r>
            <a:r>
              <a:rPr lang="en-US" sz="2800"/>
              <a:t>terms, </a:t>
            </a:r>
            <a:r>
              <a:rPr lang="en-US" sz="2800" dirty="0"/>
              <a:t>reducing external contamination long-wavelength trends.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B4912F9-63E1-581D-EAE5-0B545D8F10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8986" y="1358214"/>
            <a:ext cx="5839120" cy="499325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67DB691-4833-405E-334A-BFF9656B73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5363" y="3607933"/>
            <a:ext cx="835224" cy="49381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3D75902-4DEF-7EC4-8737-CB926A3C64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87842" y="3607933"/>
            <a:ext cx="792549" cy="493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0313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262D6E-D965-CD2C-0FCF-BF5C96B6F4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1E10FD-DD0E-2275-6112-C36185F67B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Results: Side-by-Side Comparison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25B5DBD-1855-5899-335B-ADDB2D7B36A8}"/>
              </a:ext>
            </a:extLst>
          </p:cNvPr>
          <p:cNvPicPr preferRelativeResize="0">
            <a:picLocks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8200" y="1690686"/>
            <a:ext cx="5029200" cy="3840480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9E445BF-E98D-D100-31CC-7BABC5E8760B}"/>
              </a:ext>
            </a:extLst>
          </p:cNvPr>
          <p:cNvPicPr preferRelativeResize="0"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6553200" y="1690686"/>
            <a:ext cx="5029200" cy="3840480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sp>
        <p:nvSpPr>
          <p:cNvPr id="10" name="Slide Number Placeholder 10">
            <a:extLst>
              <a:ext uri="{FF2B5EF4-FFF2-40B4-BE49-F238E27FC236}">
                <a16:creationId xmlns:a16="http://schemas.microsoft.com/office/drawing/2014/main" id="{66F3CC85-F7BC-2D54-45DF-15A7A951F0EB}"/>
              </a:ext>
            </a:extLst>
          </p:cNvPr>
          <p:cNvSpPr txBox="1">
            <a:spLocks/>
          </p:cNvSpPr>
          <p:nvPr/>
        </p:nvSpPr>
        <p:spPr>
          <a:xfrm>
            <a:off x="9036333" y="18256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5C92AC7-6F2E-42A2-AB47-358D2292B926}" type="slidenum">
              <a:rPr lang="en-US" sz="2000" b="1" smtClean="0"/>
              <a:pPr/>
              <a:t>13</a:t>
            </a:fld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38925290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341A99-6DAE-DA0B-6DE2-69D23A6389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Final Map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49854A-577F-5C65-8CB0-3195E48015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C92AC7-6F2E-42A2-AB47-358D2292B926}" type="slidenum">
              <a:rPr lang="en-US" smtClean="0"/>
              <a:t>14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77BCCA1-6BC7-62BE-77D7-9D48D11AE5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8068" y="0"/>
            <a:ext cx="7164943" cy="6858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97CB968-F39D-7312-22E6-BF8D53874DF5}"/>
              </a:ext>
            </a:extLst>
          </p:cNvPr>
          <p:cNvSpPr txBox="1"/>
          <p:nvPr/>
        </p:nvSpPr>
        <p:spPr>
          <a:xfrm>
            <a:off x="838200" y="1476375"/>
            <a:ext cx="3438525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This is the final map, overlayed over the topography for the south polar region from 75°S to 90°S.</a:t>
            </a:r>
          </a:p>
          <a:p>
            <a:endParaRPr lang="en-US" dirty="0"/>
          </a:p>
          <a:p>
            <a:r>
              <a:rPr lang="en-US" dirty="0"/>
              <a:t>We can use maps like this to discern which permanently shadowed regions (PSRs) on the lunar surface might be more abundant with water-ice, since those water-ice deposits may be protected from solar wind ion-sputtering due to stronger crustal fields.</a:t>
            </a:r>
          </a:p>
        </p:txBody>
      </p:sp>
    </p:spTree>
    <p:extLst>
      <p:ext uri="{BB962C8B-B14F-4D97-AF65-F5344CB8AC3E}">
        <p14:creationId xmlns:p14="http://schemas.microsoft.com/office/powerpoint/2010/main" val="21979008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97D483-2B19-952A-9237-9CDD9FF492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1E9310-9297-03B7-4108-D14B422FED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Future Research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50E24C1-5AB6-9F9D-6423-663CD254144C}"/>
              </a:ext>
            </a:extLst>
          </p:cNvPr>
          <p:cNvSpPr txBox="1"/>
          <p:nvPr/>
        </p:nvSpPr>
        <p:spPr>
          <a:xfrm>
            <a:off x="571500" y="1485900"/>
            <a:ext cx="10515600" cy="3385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u="sng" dirty="0"/>
              <a:t>Further detrending modifications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600" dirty="0"/>
              <a:t>Fitting Data to Higher Order Polynomials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u="sng" dirty="0"/>
              <a:t>Updated Orbit Selection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600" dirty="0"/>
              <a:t>Accounting for High-Frequency Noise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u="sng" dirty="0"/>
              <a:t>Experimental Research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/>
              <a:t>Researching solar wind ion sputtering on the lunar surface.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10" name="Slide Number Placeholder 10">
            <a:extLst>
              <a:ext uri="{FF2B5EF4-FFF2-40B4-BE49-F238E27FC236}">
                <a16:creationId xmlns:a16="http://schemas.microsoft.com/office/drawing/2014/main" id="{4F61E52B-0799-E9BD-1D63-A5C55802C87A}"/>
              </a:ext>
            </a:extLst>
          </p:cNvPr>
          <p:cNvSpPr txBox="1">
            <a:spLocks/>
          </p:cNvSpPr>
          <p:nvPr/>
        </p:nvSpPr>
        <p:spPr>
          <a:xfrm>
            <a:off x="9036333" y="18256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5C92AC7-6F2E-42A2-AB47-358D2292B926}" type="slidenum">
              <a:rPr lang="en-US" sz="2000" b="1" smtClean="0"/>
              <a:pPr/>
              <a:t>15</a:t>
            </a:fld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42925649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E818D2-66AE-44BE-FE21-1714D76E66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AC6D36-2B88-6E63-40F9-7A8AE043B2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Possible Method: Updated Orbit Selections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709D7C0-0E3D-DC83-04FF-C9CA7B6BC0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7867" y="1690688"/>
            <a:ext cx="8985533" cy="4035170"/>
          </a:xfrm>
          <a:prstGeom prst="rect">
            <a:avLst/>
          </a:prstGeom>
        </p:spPr>
      </p:pic>
      <p:sp>
        <p:nvSpPr>
          <p:cNvPr id="10" name="Slide Number Placeholder 10">
            <a:extLst>
              <a:ext uri="{FF2B5EF4-FFF2-40B4-BE49-F238E27FC236}">
                <a16:creationId xmlns:a16="http://schemas.microsoft.com/office/drawing/2014/main" id="{67F2B310-CA25-3636-9556-DE505ECD33DD}"/>
              </a:ext>
            </a:extLst>
          </p:cNvPr>
          <p:cNvSpPr txBox="1">
            <a:spLocks/>
          </p:cNvSpPr>
          <p:nvPr/>
        </p:nvSpPr>
        <p:spPr>
          <a:xfrm>
            <a:off x="9036333" y="18256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5C92AC7-6F2E-42A2-AB47-358D2292B926}" type="slidenum">
              <a:rPr lang="en-US" sz="2000" b="1" smtClean="0"/>
              <a:pPr/>
              <a:t>16</a:t>
            </a:fld>
            <a:endParaRPr lang="en-US" sz="2000" b="1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DB47820-1D68-11F5-ADA9-52EB6C1C5F74}"/>
              </a:ext>
            </a:extLst>
          </p:cNvPr>
          <p:cNvSpPr txBox="1"/>
          <p:nvPr/>
        </p:nvSpPr>
        <p:spPr>
          <a:xfrm>
            <a:off x="228600" y="1738392"/>
            <a:ext cx="25781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We can use the altitude and velocity of the spacecraft to determine the maximum frequency of the real data.</a:t>
            </a:r>
          </a:p>
        </p:txBody>
      </p:sp>
    </p:spTree>
    <p:extLst>
      <p:ext uri="{BB962C8B-B14F-4D97-AF65-F5344CB8AC3E}">
        <p14:creationId xmlns:p14="http://schemas.microsoft.com/office/powerpoint/2010/main" val="36413226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0D0A7F-1A31-393D-72A0-CF444A3D12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2B94E4-AF13-45EC-7ECA-99DEDEB3F8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Contributors</a:t>
            </a:r>
          </a:p>
        </p:txBody>
      </p:sp>
      <p:pic>
        <p:nvPicPr>
          <p:cNvPr id="4" name="Picture 3" descr="ua_logo_lg">
            <a:extLst>
              <a:ext uri="{FF2B5EF4-FFF2-40B4-BE49-F238E27FC236}">
                <a16:creationId xmlns:a16="http://schemas.microsoft.com/office/drawing/2014/main" id="{FD5F1847-4F6D-AF48-DBF7-39F927C5C5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" y="5624512"/>
            <a:ext cx="1447800" cy="1233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nasa-logo">
            <a:extLst>
              <a:ext uri="{FF2B5EF4-FFF2-40B4-BE49-F238E27FC236}">
                <a16:creationId xmlns:a16="http://schemas.microsoft.com/office/drawing/2014/main" id="{D55E8E3C-D5E2-E589-28A5-52B57C4DA7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1475" y="5689599"/>
            <a:ext cx="1289050" cy="1103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Content Placeholder 5" descr="AZSGC_sunset">
            <a:extLst>
              <a:ext uri="{FF2B5EF4-FFF2-40B4-BE49-F238E27FC236}">
                <a16:creationId xmlns:a16="http://schemas.microsoft.com/office/drawing/2014/main" id="{3932C354-7AB8-410C-8206-9C937B6C736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10" t="2715" r="13370" b="1530"/>
          <a:stretch>
            <a:fillRect/>
          </a:stretch>
        </p:blipFill>
        <p:spPr bwMode="auto">
          <a:xfrm>
            <a:off x="11210925" y="5376475"/>
            <a:ext cx="866775" cy="1488056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7919513-5347-8A15-03D1-65803814CA19}"/>
              </a:ext>
            </a:extLst>
          </p:cNvPr>
          <p:cNvSpPr txBox="1"/>
          <p:nvPr/>
        </p:nvSpPr>
        <p:spPr>
          <a:xfrm>
            <a:off x="937260" y="1280160"/>
            <a:ext cx="100203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Dr. Lon Hood, University of Arizona, Lunar Planetary Laboratory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Michelle Coe, University of Arizona, Lunar Planetary Laboratory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Fiona Rogers, University of Arizona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Catherine Snyder, University of Arizona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err="1"/>
              <a:t>Gineka</a:t>
            </a:r>
            <a:r>
              <a:rPr lang="en-US" sz="2400" dirty="0"/>
              <a:t> Mena, University of Arizona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The Arizona Space Grant Consortium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The Lunar Planetary Laboratory (LPL)</a:t>
            </a:r>
          </a:p>
          <a:p>
            <a:endParaRPr lang="en-US" sz="2400" dirty="0"/>
          </a:p>
        </p:txBody>
      </p:sp>
      <p:sp>
        <p:nvSpPr>
          <p:cNvPr id="9" name="Slide Number Placeholder 10">
            <a:extLst>
              <a:ext uri="{FF2B5EF4-FFF2-40B4-BE49-F238E27FC236}">
                <a16:creationId xmlns:a16="http://schemas.microsoft.com/office/drawing/2014/main" id="{0B923744-75AF-136A-B6C1-A5FEE1C06E59}"/>
              </a:ext>
            </a:extLst>
          </p:cNvPr>
          <p:cNvSpPr txBox="1">
            <a:spLocks/>
          </p:cNvSpPr>
          <p:nvPr/>
        </p:nvSpPr>
        <p:spPr>
          <a:xfrm>
            <a:off x="9036333" y="18256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5C92AC7-6F2E-42A2-AB47-358D2292B926}" type="slidenum">
              <a:rPr lang="en-US" sz="2000" b="1" smtClean="0"/>
              <a:pPr/>
              <a:t>17</a:t>
            </a:fld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25148357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8F9B73-A420-2C1A-2FA1-ABB2790579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Thank you!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CC8B60-FD5C-FED5-B6D4-E233AD8E0B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 </a:t>
            </a:r>
          </a:p>
          <a:p>
            <a:pPr marL="0" indent="0" algn="ctr">
              <a:buNone/>
            </a:pP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9DF68B5-9AB0-7158-3BBC-1E7601FE4D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C92AC7-6F2E-42A2-AB47-358D2292B926}" type="slidenum">
              <a:rPr lang="en-US" smtClean="0"/>
              <a:t>18</a:t>
            </a:fld>
            <a:endParaRPr lang="en-US"/>
          </a:p>
        </p:txBody>
      </p:sp>
      <p:pic>
        <p:nvPicPr>
          <p:cNvPr id="8" name="Picture 7" descr="A person waving in front of a computer&#10;&#10;AI-generated content may be incorrect.">
            <a:extLst>
              <a:ext uri="{FF2B5EF4-FFF2-40B4-BE49-F238E27FC236}">
                <a16:creationId xmlns:a16="http://schemas.microsoft.com/office/drawing/2014/main" id="{C50235AA-8405-EB69-22DF-D7AAA14466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7126" y="1825625"/>
            <a:ext cx="4857748" cy="3643311"/>
          </a:xfrm>
          <a:prstGeom prst="rect">
            <a:avLst/>
          </a:prstGeom>
          <a:ln w="6985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6745489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7CD9A8-31A2-85C0-64F0-CEA5927858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D1543D-498A-333F-8EDD-3D01599900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Data Sources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C4DEAED-C534-7D75-F955-63C0E72EC3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1724" y="2220153"/>
            <a:ext cx="3960876" cy="3156322"/>
          </a:xfrm>
          <a:prstGeom prst="rect">
            <a:avLst/>
          </a:prstGeom>
          <a:ln w="25400">
            <a:solidFill>
              <a:schemeClr val="accent2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C03938E-6D7B-FA5A-B9B3-12D51F47E74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11765"/>
          <a:stretch/>
        </p:blipFill>
        <p:spPr>
          <a:xfrm>
            <a:off x="6909401" y="2220153"/>
            <a:ext cx="3960877" cy="3156322"/>
          </a:xfrm>
          <a:prstGeom prst="rect">
            <a:avLst/>
          </a:prstGeom>
          <a:ln w="25400">
            <a:solidFill>
              <a:schemeClr val="accent2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69A65F2-7291-C2C9-77A0-683E27C7F058}"/>
              </a:ext>
            </a:extLst>
          </p:cNvPr>
          <p:cNvSpPr txBox="1"/>
          <p:nvPr/>
        </p:nvSpPr>
        <p:spPr>
          <a:xfrm>
            <a:off x="114300" y="1636553"/>
            <a:ext cx="61108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Lunar Prospector (January 1998 – July 1999)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E5049C2-5E60-8C13-E2B1-F0A9DE3B3533}"/>
              </a:ext>
            </a:extLst>
          </p:cNvPr>
          <p:cNvSpPr txBox="1"/>
          <p:nvPr/>
        </p:nvSpPr>
        <p:spPr>
          <a:xfrm>
            <a:off x="6000145" y="1636552"/>
            <a:ext cx="577938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/>
              <a:t>Kaguya (October 2007 – June 2009)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EE8441D2-9009-A806-ED1D-46AF324832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36333" y="182562"/>
            <a:ext cx="2743200" cy="365125"/>
          </a:xfrm>
        </p:spPr>
        <p:txBody>
          <a:bodyPr/>
          <a:lstStyle/>
          <a:p>
            <a:fld id="{C5C92AC7-6F2E-42A2-AB47-358D2292B926}" type="slidenum">
              <a:rPr lang="en-US" sz="2000" b="1" smtClean="0"/>
              <a:t>2</a:t>
            </a:fld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595983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34BD81-A2E1-4436-06C1-51EC5C1F9B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What is the lunar crustal magnetic field?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4A1E299-5249-7470-5932-86E78B64D7A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00" t="119" r="253" b="49210"/>
          <a:stretch/>
        </p:blipFill>
        <p:spPr>
          <a:xfrm>
            <a:off x="838200" y="1496857"/>
            <a:ext cx="4368166" cy="4073450"/>
          </a:xfrm>
          <a:prstGeom prst="rect">
            <a:avLst/>
          </a:prstGeom>
          <a:ln w="25400">
            <a:solidFill>
              <a:schemeClr val="accent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A095DF9-1330-DFB5-8EAC-93B611BEA39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75" t="49331" r="850" b="-2"/>
          <a:stretch/>
        </p:blipFill>
        <p:spPr>
          <a:xfrm>
            <a:off x="6985636" y="1496857"/>
            <a:ext cx="4347210" cy="4073450"/>
          </a:xfrm>
          <a:prstGeom prst="rect">
            <a:avLst/>
          </a:prstGeom>
          <a:ln w="25400">
            <a:solidFill>
              <a:schemeClr val="accent1"/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5761196-EEBA-0795-0EF0-7EB14996728E}"/>
              </a:ext>
            </a:extLst>
          </p:cNvPr>
          <p:cNvSpPr txBox="1"/>
          <p:nvPr/>
        </p:nvSpPr>
        <p:spPr>
          <a:xfrm>
            <a:off x="1290257" y="5616356"/>
            <a:ext cx="34640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North Polar Region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0E6B689-D506-1C5F-BD63-B49E69A712EE}"/>
              </a:ext>
            </a:extLst>
          </p:cNvPr>
          <p:cNvSpPr txBox="1"/>
          <p:nvPr/>
        </p:nvSpPr>
        <p:spPr>
          <a:xfrm>
            <a:off x="7437693" y="5604514"/>
            <a:ext cx="34640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South Polar Region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85F2F97-3533-468B-1788-FE2C9260A9AE}"/>
              </a:ext>
            </a:extLst>
          </p:cNvPr>
          <p:cNvSpPr txBox="1"/>
          <p:nvPr/>
        </p:nvSpPr>
        <p:spPr>
          <a:xfrm>
            <a:off x="4175760" y="6334811"/>
            <a:ext cx="3840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Credit for Images: Hood et al. 2022</a:t>
            </a:r>
          </a:p>
        </p:txBody>
      </p:sp>
      <p:sp>
        <p:nvSpPr>
          <p:cNvPr id="13" name="Slide Number Placeholder 10">
            <a:extLst>
              <a:ext uri="{FF2B5EF4-FFF2-40B4-BE49-F238E27FC236}">
                <a16:creationId xmlns:a16="http://schemas.microsoft.com/office/drawing/2014/main" id="{FBB0DECE-BEAE-B003-EB25-EDB78C4AED80}"/>
              </a:ext>
            </a:extLst>
          </p:cNvPr>
          <p:cNvSpPr txBox="1">
            <a:spLocks/>
          </p:cNvSpPr>
          <p:nvPr/>
        </p:nvSpPr>
        <p:spPr>
          <a:xfrm>
            <a:off x="9036333" y="18256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5C92AC7-6F2E-42A2-AB47-358D2292B926}" type="slidenum">
              <a:rPr lang="en-US" sz="2000" b="1" smtClean="0"/>
              <a:pPr/>
              <a:t>3</a:t>
            </a:fld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5963331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2310CC-8E61-B2BF-0940-C50BB0CAB9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Earth vs. Moon Magnetic Field Comparison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B8FDC4-E4DE-3F4D-A4E9-37FA156156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Earth 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Global magnetic field generated by a molten iron core (dynamo effect)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Up to ~65,000 nanoteslas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Provides a protective shield against solar wind and cosmic radiation</a:t>
            </a:r>
          </a:p>
          <a:p>
            <a:r>
              <a:rPr lang="en-US" dirty="0"/>
              <a:t>Moon 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Localized crustal magnetic anomalies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Can be hundreds of nanoteslas at the surface.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Provides </a:t>
            </a:r>
            <a:r>
              <a:rPr lang="en-US" b="1" dirty="0"/>
              <a:t>almost</a:t>
            </a:r>
            <a:r>
              <a:rPr lang="en-US" dirty="0"/>
              <a:t> no protection from the solar wind except for strong anomalies or weaker anomalies near the poles</a:t>
            </a:r>
          </a:p>
        </p:txBody>
      </p:sp>
      <p:sp>
        <p:nvSpPr>
          <p:cNvPr id="6" name="Slide Number Placeholder 10">
            <a:extLst>
              <a:ext uri="{FF2B5EF4-FFF2-40B4-BE49-F238E27FC236}">
                <a16:creationId xmlns:a16="http://schemas.microsoft.com/office/drawing/2014/main" id="{76F33117-6A95-18D4-B87B-6B2D8736D92A}"/>
              </a:ext>
            </a:extLst>
          </p:cNvPr>
          <p:cNvSpPr txBox="1">
            <a:spLocks/>
          </p:cNvSpPr>
          <p:nvPr/>
        </p:nvSpPr>
        <p:spPr>
          <a:xfrm>
            <a:off x="9036333" y="18256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5C92AC7-6F2E-42A2-AB47-358D2292B926}" type="slidenum">
              <a:rPr lang="en-US" sz="2000" b="1" smtClean="0"/>
              <a:pPr/>
              <a:t>4</a:t>
            </a:fld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41965312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591BD0-166E-49EB-065A-D16637CF79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Developing a Model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F2EBED-AF7A-758A-106E-4784E088C2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 use Fortran programs that model local regions of the lunar south pole. </a:t>
            </a:r>
          </a:p>
          <a:p>
            <a:r>
              <a:rPr lang="en-US" dirty="0"/>
              <a:t>The modeling process uses a 61×61 grid of equivalent dipoles spaced 0.67° apart in latitude and longitude.</a:t>
            </a:r>
          </a:p>
          <a:p>
            <a:pPr lvl="1"/>
            <a:r>
              <a:rPr lang="en-US" dirty="0"/>
              <a:t>The dipoles are set at a specific distance below the lunar surface. These depths can be adjusted to improve accuracy.</a:t>
            </a:r>
          </a:p>
          <a:p>
            <a:pPr lvl="1"/>
            <a:r>
              <a:rPr lang="en-US" dirty="0"/>
              <a:t>The magnetic field at the spacecraft’s location is the sum of all the dipole magnitudes at that position.</a:t>
            </a:r>
          </a:p>
          <a:p>
            <a:pPr lvl="1"/>
            <a:r>
              <a:rPr lang="en-US" dirty="0"/>
              <a:t>The strength of the dipole moments are adjusted over the course of 60 iterations in order to best match the observed data without adding unrealistic field variations.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D540E9-BF23-B146-C482-73A95A98E7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C92AC7-6F2E-42A2-AB47-358D2292B92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2480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622F2F-A127-DCD1-836B-80D8B32478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22919E-0C5A-EA54-5412-548C752CAF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2677" y="380483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dirty="0"/>
              <a:t>Data Selection &amp; </a:t>
            </a:r>
            <a:br>
              <a:rPr lang="en-US" sz="3600" dirty="0"/>
            </a:br>
            <a:r>
              <a:rPr lang="en-US" sz="3600" dirty="0"/>
              <a:t>Noise Reduction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C916F60-01E5-8D5A-F4CA-D5216773DC1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7363"/>
          <a:stretch/>
        </p:blipFill>
        <p:spPr>
          <a:xfrm>
            <a:off x="3983674" y="0"/>
            <a:ext cx="6081965" cy="688563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4CBD04B-B377-E494-AE8F-59AEDD5635A9}"/>
              </a:ext>
            </a:extLst>
          </p:cNvPr>
          <p:cNvSpPr/>
          <p:nvPr/>
        </p:nvSpPr>
        <p:spPr>
          <a:xfrm>
            <a:off x="4339652" y="688181"/>
            <a:ext cx="5619750" cy="1512093"/>
          </a:xfrm>
          <a:prstGeom prst="rect">
            <a:avLst/>
          </a:prstGeom>
          <a:noFill/>
          <a:ln w="38100"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35C77C1-212C-32F3-6B19-B1A9779D2134}"/>
              </a:ext>
            </a:extLst>
          </p:cNvPr>
          <p:cNvSpPr/>
          <p:nvPr/>
        </p:nvSpPr>
        <p:spPr>
          <a:xfrm>
            <a:off x="4299585" y="3990975"/>
            <a:ext cx="5619750" cy="86677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Arrow: Bent 11">
            <a:extLst>
              <a:ext uri="{FF2B5EF4-FFF2-40B4-BE49-F238E27FC236}">
                <a16:creationId xmlns:a16="http://schemas.microsoft.com/office/drawing/2014/main" id="{061E0D97-6ED3-172C-86EB-43E2DF086ADF}"/>
              </a:ext>
            </a:extLst>
          </p:cNvPr>
          <p:cNvSpPr/>
          <p:nvPr/>
        </p:nvSpPr>
        <p:spPr>
          <a:xfrm flipH="1">
            <a:off x="10035277" y="738278"/>
            <a:ext cx="1143000" cy="1569660"/>
          </a:xfrm>
          <a:prstGeom prst="bentArrow">
            <a:avLst>
              <a:gd name="adj1" fmla="val 25000"/>
              <a:gd name="adj2" fmla="val 34474"/>
              <a:gd name="adj3" fmla="val 25000"/>
              <a:gd name="adj4" fmla="val 43750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DF020FC-1870-5C22-9202-B17B6490E284}"/>
              </a:ext>
            </a:extLst>
          </p:cNvPr>
          <p:cNvSpPr txBox="1"/>
          <p:nvPr/>
        </p:nvSpPr>
        <p:spPr>
          <a:xfrm>
            <a:off x="650335" y="1690687"/>
            <a:ext cx="349072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These </a:t>
            </a:r>
            <a:r>
              <a:rPr lang="en-US" sz="2400" dirty="0" err="1"/>
              <a:t>stackplots</a:t>
            </a:r>
            <a:r>
              <a:rPr lang="en-US" sz="2400" dirty="0"/>
              <a:t> represent the magnetometer data taken from the orbiters, measured in nanoteslas (</a:t>
            </a:r>
            <a:r>
              <a:rPr lang="en-US" sz="2400" dirty="0" err="1"/>
              <a:t>nT</a:t>
            </a:r>
            <a:r>
              <a:rPr lang="en-US" sz="2400" dirty="0"/>
              <a:t>). Orbits are chosen through </a:t>
            </a:r>
            <a:r>
              <a:rPr lang="en-US" sz="2400" u="sng" dirty="0"/>
              <a:t>visual analysis</a:t>
            </a:r>
            <a:r>
              <a:rPr lang="en-US" sz="2400" dirty="0"/>
              <a:t>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ED44584-C69C-5407-22B2-8CAE1D0522D4}"/>
              </a:ext>
            </a:extLst>
          </p:cNvPr>
          <p:cNvSpPr txBox="1"/>
          <p:nvPr/>
        </p:nvSpPr>
        <p:spPr>
          <a:xfrm>
            <a:off x="10001631" y="2290852"/>
            <a:ext cx="2047875" cy="1569660"/>
          </a:xfrm>
          <a:prstGeom prst="rect">
            <a:avLst/>
          </a:prstGeom>
          <a:noFill/>
          <a:ln w="31750"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/>
              <a:t>Reliable Data</a:t>
            </a:r>
            <a:r>
              <a:rPr lang="en-US" sz="2400" dirty="0"/>
              <a:t>:</a:t>
            </a:r>
          </a:p>
          <a:p>
            <a:r>
              <a:rPr lang="en-US" sz="2400" dirty="0"/>
              <a:t>Smooth and Consistent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FE72C9A-9A65-49BE-A250-EFB1E4DD9E40}"/>
              </a:ext>
            </a:extLst>
          </p:cNvPr>
          <p:cNvSpPr txBox="1"/>
          <p:nvPr/>
        </p:nvSpPr>
        <p:spPr>
          <a:xfrm>
            <a:off x="1762760" y="5530541"/>
            <a:ext cx="2378297" cy="1200329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/>
              <a:t>Unreliable Data</a:t>
            </a:r>
            <a:r>
              <a:rPr lang="en-US" sz="2400" dirty="0"/>
              <a:t>: Noisy</a:t>
            </a:r>
          </a:p>
          <a:p>
            <a:r>
              <a:rPr lang="en-US" sz="2400" dirty="0"/>
              <a:t>and inconsistent</a:t>
            </a:r>
          </a:p>
        </p:txBody>
      </p:sp>
      <p:sp>
        <p:nvSpPr>
          <p:cNvPr id="19" name="Arrow: Bent 18">
            <a:extLst>
              <a:ext uri="{FF2B5EF4-FFF2-40B4-BE49-F238E27FC236}">
                <a16:creationId xmlns:a16="http://schemas.microsoft.com/office/drawing/2014/main" id="{78030EA4-1AAE-BD52-76C5-F57BCFE9626B}"/>
              </a:ext>
            </a:extLst>
          </p:cNvPr>
          <p:cNvSpPr/>
          <p:nvPr/>
        </p:nvSpPr>
        <p:spPr>
          <a:xfrm>
            <a:off x="3218337" y="4149840"/>
            <a:ext cx="1022017" cy="1380701"/>
          </a:xfrm>
          <a:prstGeom prst="bentArrow">
            <a:avLst>
              <a:gd name="adj1" fmla="val 25000"/>
              <a:gd name="adj2" fmla="val 34474"/>
              <a:gd name="adj3" fmla="val 25000"/>
              <a:gd name="adj4" fmla="val 43750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2" name="Slide Number Placeholder 10">
            <a:extLst>
              <a:ext uri="{FF2B5EF4-FFF2-40B4-BE49-F238E27FC236}">
                <a16:creationId xmlns:a16="http://schemas.microsoft.com/office/drawing/2014/main" id="{0A2A9C9A-5AB9-23BE-EA6B-FA82B616D9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36333" y="182562"/>
            <a:ext cx="2743200" cy="365125"/>
          </a:xfrm>
        </p:spPr>
        <p:txBody>
          <a:bodyPr/>
          <a:lstStyle/>
          <a:p>
            <a:fld id="{C5C92AC7-6F2E-42A2-AB47-358D2292B926}" type="slidenum">
              <a:rPr lang="en-US" sz="2000" b="1" smtClean="0"/>
              <a:t>6</a:t>
            </a:fld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28534603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1440EB-38C0-E455-7B01-BCD2899602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ADBCB3-56B4-E3F5-8C49-D79B0202B1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Long-Wavelength Detrending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D67B534D-A37E-8835-7FF1-C14C34A636C4}"/>
                  </a:ext>
                </a:extLst>
              </p:cNvPr>
              <p:cNvSpPr txBox="1"/>
              <p:nvPr/>
            </p:nvSpPr>
            <p:spPr>
              <a:xfrm>
                <a:off x="561474" y="1507958"/>
                <a:ext cx="10515600" cy="467820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+mj-lt"/>
                  <a:buAutoNum type="arabicPeriod"/>
                </a:pPr>
                <a:r>
                  <a:rPr lang="en-US" sz="2800" dirty="0"/>
                  <a:t>The Fortran program reads the in the magnetometer data.</a:t>
                </a:r>
              </a:p>
              <a:p>
                <a:pPr marL="342900" indent="-342900">
                  <a:buFont typeface="+mj-lt"/>
                  <a:buAutoNum type="arabicPeriod"/>
                </a:pPr>
                <a:r>
                  <a:rPr lang="en-US" sz="2800" dirty="0"/>
                  <a:t>The program fits a smooth curve to the magnetic components.</a:t>
                </a:r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:r>
                  <a:rPr lang="en-US" sz="2800" dirty="0"/>
                  <a:t>It fits the data to a quadratic polynomial: </a:t>
                </a:r>
                <a:endParaRPr lang="en-US" sz="2800" b="0" i="1" dirty="0">
                  <a:latin typeface="Cambria Math" panose="02040503050406030204" pitchFamily="18" charset="0"/>
                </a:endParaRPr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sSup>
                      <m:sSup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2800" dirty="0"/>
              </a:p>
              <a:p>
                <a:pPr marL="342900" indent="-342900">
                  <a:buFont typeface="+mj-lt"/>
                  <a:buAutoNum type="arabicPeriod"/>
                </a:pPr>
                <a:r>
                  <a:rPr lang="en-US" sz="2800" dirty="0"/>
                  <a:t>Minimizes the total squared error. </a:t>
                </a:r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nary>
                      <m:naryPr>
                        <m:chr m:val="∑"/>
                        <m:subHide m:val="on"/>
                        <m:supHide m:val="on"/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naryPr>
                      <m:sub/>
                      <m:sup/>
                      <m:e>
                        <m:sSup>
                          <m:sSupPr>
                            <m:ctrlPr>
                              <a:rPr lang="en-US" sz="28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(</m:t>
                            </m:r>
                            <m:sSub>
                              <m:sSubPr>
                                <m:ctrlP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𝑃</m:t>
                            </m:r>
                            <m:d>
                              <m:dPr>
                                <m:ctrlP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</m:e>
                            </m:d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  <m:sup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nary>
                  </m:oMath>
                </a14:m>
                <a:endParaRPr lang="en-US" sz="2800" dirty="0"/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:r>
                  <a:rPr lang="en-US" sz="2800" dirty="0"/>
                  <a:t>The program adjusts the coefficients to minimize this error.</a:t>
                </a:r>
              </a:p>
              <a:p>
                <a:pPr marL="342900" indent="-342900">
                  <a:buFont typeface="+mj-lt"/>
                  <a:buAutoNum type="arabicPeriod"/>
                </a:pPr>
                <a:r>
                  <a:rPr lang="en-US" sz="2800" dirty="0"/>
                  <a:t>The program subtracts the best fit from the magnetometer data to reduce long-wavelength trends, isolating the true crustal magnetic field data.</a:t>
                </a:r>
                <a:endParaRPr lang="en-US" dirty="0"/>
              </a:p>
              <a:p>
                <a:pPr marL="342900" indent="-342900">
                  <a:buFont typeface="+mj-lt"/>
                  <a:buAutoNum type="arabicPeriod"/>
                </a:pPr>
                <a:endParaRPr lang="en-US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D67B534D-A37E-8835-7FF1-C14C34A636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1474" y="1507958"/>
                <a:ext cx="10515600" cy="4678204"/>
              </a:xfrm>
              <a:prstGeom prst="rect">
                <a:avLst/>
              </a:prstGeom>
              <a:blipFill>
                <a:blip r:embed="rId3"/>
                <a:stretch>
                  <a:fillRect l="-1159" t="-1302" r="-17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124D3508-A64B-CCDA-11EC-D5F131EC1C92}"/>
              </a:ext>
            </a:extLst>
          </p:cNvPr>
          <p:cNvSpPr txBox="1">
            <a:spLocks/>
          </p:cNvSpPr>
          <p:nvPr/>
        </p:nvSpPr>
        <p:spPr>
          <a:xfrm>
            <a:off x="9036333" y="18256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5C92AC7-6F2E-42A2-AB47-358D2292B926}" type="slidenum">
              <a:rPr lang="en-US" sz="2000" b="1" smtClean="0"/>
              <a:pPr/>
              <a:t>7</a:t>
            </a:fld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6572107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ECC3B0-B781-3382-5C97-4E8CA46A85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DC07FD-7FBB-0D2F-6A9D-A3061B78C3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Visualization: </a:t>
            </a:r>
            <a:r>
              <a:rPr lang="en-US" sz="3600" b="1" dirty="0"/>
              <a:t>Before</a:t>
            </a:r>
            <a:r>
              <a:rPr lang="en-US" sz="3600" dirty="0"/>
              <a:t> Detrending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14EF9AF-76BF-E172-4EAB-F285C4AE78D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619" r="6816"/>
          <a:stretch/>
        </p:blipFill>
        <p:spPr>
          <a:xfrm>
            <a:off x="2452369" y="1637840"/>
            <a:ext cx="9383800" cy="475835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7D446BC-6FCD-50C1-2EAB-5641D250B9CE}"/>
              </a:ext>
            </a:extLst>
          </p:cNvPr>
          <p:cNvSpPr txBox="1"/>
          <p:nvPr/>
        </p:nvSpPr>
        <p:spPr>
          <a:xfrm>
            <a:off x="0" y="1425295"/>
            <a:ext cx="255117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This is a power spectrum of the  magnetometer data before detrending.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698B5DB-1EE9-F607-DDE8-0027CE91D153}"/>
              </a:ext>
            </a:extLst>
          </p:cNvPr>
          <p:cNvSpPr txBox="1"/>
          <p:nvPr/>
        </p:nvSpPr>
        <p:spPr>
          <a:xfrm>
            <a:off x="2677426" y="1582727"/>
            <a:ext cx="9146159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Power Plot of Orbit 107 for the Original Frequencies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E39B900-427C-AA23-C2E2-1FDE8CC0639D}"/>
              </a:ext>
            </a:extLst>
          </p:cNvPr>
          <p:cNvSpPr txBox="1"/>
          <p:nvPr/>
        </p:nvSpPr>
        <p:spPr>
          <a:xfrm>
            <a:off x="6473952" y="6165366"/>
            <a:ext cx="2523744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/>
              <a:t>Frequency (Hz)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74747DF-89C1-C811-1EC4-2626F15A3C18}"/>
              </a:ext>
            </a:extLst>
          </p:cNvPr>
          <p:cNvSpPr txBox="1"/>
          <p:nvPr/>
        </p:nvSpPr>
        <p:spPr>
          <a:xfrm rot="16200000">
            <a:off x="1954847" y="3686022"/>
            <a:ext cx="995045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Power</a:t>
            </a:r>
          </a:p>
        </p:txBody>
      </p:sp>
      <p:sp>
        <p:nvSpPr>
          <p:cNvPr id="12" name="Slide Number Placeholder 10">
            <a:extLst>
              <a:ext uri="{FF2B5EF4-FFF2-40B4-BE49-F238E27FC236}">
                <a16:creationId xmlns:a16="http://schemas.microsoft.com/office/drawing/2014/main" id="{061CB612-B961-4AAE-875C-DD9FB6C919FA}"/>
              </a:ext>
            </a:extLst>
          </p:cNvPr>
          <p:cNvSpPr txBox="1">
            <a:spLocks/>
          </p:cNvSpPr>
          <p:nvPr/>
        </p:nvSpPr>
        <p:spPr>
          <a:xfrm>
            <a:off x="9036333" y="18256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5C92AC7-6F2E-42A2-AB47-358D2292B926}" type="slidenum">
              <a:rPr lang="en-US" sz="2000" b="1" smtClean="0"/>
              <a:pPr/>
              <a:t>8</a:t>
            </a:fld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6711705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ED6484-2540-A42B-7311-D1B398E1B3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E50BB0-591C-6F07-16BF-68AF2C2282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Visualization: </a:t>
            </a:r>
            <a:r>
              <a:rPr lang="en-US" sz="3600" b="1" dirty="0"/>
              <a:t>After</a:t>
            </a:r>
            <a:r>
              <a:rPr lang="en-US" sz="3600" dirty="0"/>
              <a:t> Detrending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8A77DE9-20BF-0906-5536-B83E324944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462" y="1655827"/>
            <a:ext cx="9197086" cy="477837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F266D70-0FA5-CAA8-BE5F-FE369576165F}"/>
              </a:ext>
            </a:extLst>
          </p:cNvPr>
          <p:cNvSpPr txBox="1"/>
          <p:nvPr/>
        </p:nvSpPr>
        <p:spPr>
          <a:xfrm>
            <a:off x="932689" y="1456008"/>
            <a:ext cx="8110728" cy="46935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60" dirty="0"/>
              <a:t>Power Plot of Orbit 107 for the Detrended Frequencies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61D1499-0804-FC31-A74B-854FC8AFA7B0}"/>
              </a:ext>
            </a:extLst>
          </p:cNvPr>
          <p:cNvSpPr txBox="1"/>
          <p:nvPr/>
        </p:nvSpPr>
        <p:spPr>
          <a:xfrm>
            <a:off x="4142232" y="6164661"/>
            <a:ext cx="2523744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/>
              <a:t>Frequency (Hz)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7F7BF3F-2946-B40C-75A6-6CBADC16446F}"/>
              </a:ext>
            </a:extLst>
          </p:cNvPr>
          <p:cNvSpPr txBox="1"/>
          <p:nvPr/>
        </p:nvSpPr>
        <p:spPr>
          <a:xfrm rot="16200000">
            <a:off x="-266690" y="3695690"/>
            <a:ext cx="995045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Power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83770F06-A556-C6B1-AF5B-717CD600AD51}"/>
              </a:ext>
            </a:extLst>
          </p:cNvPr>
          <p:cNvSpPr txBox="1">
            <a:spLocks/>
          </p:cNvSpPr>
          <p:nvPr/>
        </p:nvSpPr>
        <p:spPr>
          <a:xfrm>
            <a:off x="9036333" y="18256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5C92AC7-6F2E-42A2-AB47-358D2292B926}" type="slidenum">
              <a:rPr lang="en-US" sz="2000" b="1" smtClean="0"/>
              <a:pPr/>
              <a:t>9</a:t>
            </a:fld>
            <a:endParaRPr lang="en-US" sz="2000" b="1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A016FB1-F933-EF29-AC48-0FF35E19B264}"/>
              </a:ext>
            </a:extLst>
          </p:cNvPr>
          <p:cNvSpPr txBox="1"/>
          <p:nvPr/>
        </p:nvSpPr>
        <p:spPr>
          <a:xfrm>
            <a:off x="9125712" y="1952799"/>
            <a:ext cx="285229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This is a plot of the power spectrum after detrending. The long-wavelength components have been significantly reduced.</a:t>
            </a:r>
          </a:p>
        </p:txBody>
      </p:sp>
    </p:spTree>
    <p:extLst>
      <p:ext uri="{BB962C8B-B14F-4D97-AF65-F5344CB8AC3E}">
        <p14:creationId xmlns:p14="http://schemas.microsoft.com/office/powerpoint/2010/main" val="80540786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15E158B290FB04C85E3A58298661110" ma:contentTypeVersion="13" ma:contentTypeDescription="Create a new document." ma:contentTypeScope="" ma:versionID="41b7ff091aec529c3daf81507e8b0ec8">
  <xsd:schema xmlns:xsd="http://www.w3.org/2001/XMLSchema" xmlns:xs="http://www.w3.org/2001/XMLSchema" xmlns:p="http://schemas.microsoft.com/office/2006/metadata/properties" xmlns:ns2="18db2308-d939-430a-b691-238a8dea59b6" xmlns:ns3="5b8b13da-f81b-454a-95eb-607e33c0c50f" targetNamespace="http://schemas.microsoft.com/office/2006/metadata/properties" ma:root="true" ma:fieldsID="a3353ca290599b369a1ae03541399586" ns2:_="" ns3:_="">
    <xsd:import namespace="18db2308-d939-430a-b691-238a8dea59b6"/>
    <xsd:import namespace="5b8b13da-f81b-454a-95eb-607e33c0c50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8db2308-d939-430a-b691-238a8dea59b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a1dced58-e0b4-42b2-b81d-05092f917ff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description="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b8b13da-f81b-454a-95eb-607e33c0c50f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63870a5b-0f6f-4a43-975e-bd6ec4c6147b}" ma:internalName="TaxCatchAll" ma:showField="CatchAllData" ma:web="5b8b13da-f81b-454a-95eb-607e33c0c50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18db2308-d939-430a-b691-238a8dea59b6">
      <Terms xmlns="http://schemas.microsoft.com/office/infopath/2007/PartnerControls"/>
    </lcf76f155ced4ddcb4097134ff3c332f>
    <TaxCatchAll xmlns="5b8b13da-f81b-454a-95eb-607e33c0c50f" xsi:nil="true"/>
  </documentManagement>
</p:properties>
</file>

<file path=customXml/itemProps1.xml><?xml version="1.0" encoding="utf-8"?>
<ds:datastoreItem xmlns:ds="http://schemas.openxmlformats.org/officeDocument/2006/customXml" ds:itemID="{CC811431-9660-4978-B543-E509643BF0A1}"/>
</file>

<file path=customXml/itemProps2.xml><?xml version="1.0" encoding="utf-8"?>
<ds:datastoreItem xmlns:ds="http://schemas.openxmlformats.org/officeDocument/2006/customXml" ds:itemID="{0BFE0AE3-A735-46B1-B19B-B6453937AE3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672C898-B5C4-4707-A3F0-635BE4EFE0FA}">
  <ds:schemaRefs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www.w3.org/XML/1998/namespace"/>
    <ds:schemaRef ds:uri="http://purl.org/dc/elements/1.1/"/>
    <ds:schemaRef ds:uri="http://schemas.openxmlformats.org/package/2006/metadata/core-properties"/>
    <ds:schemaRef ds:uri="c494c98a-0af6-41cd-9d4b-415600927df7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6939</TotalTime>
  <Words>783</Words>
  <Application>Microsoft Office PowerPoint</Application>
  <PresentationFormat>Widescreen</PresentationFormat>
  <Paragraphs>109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Aptos</vt:lpstr>
      <vt:lpstr>Aptos Display</vt:lpstr>
      <vt:lpstr>Arial</vt:lpstr>
      <vt:lpstr>Cambria Math</vt:lpstr>
      <vt:lpstr>Office Theme</vt:lpstr>
      <vt:lpstr>Improving Lunar Crustal Magnetic Field Maps in the South Polar Region</vt:lpstr>
      <vt:lpstr>Data Sources</vt:lpstr>
      <vt:lpstr>What is the lunar crustal magnetic field? </vt:lpstr>
      <vt:lpstr>Earth vs. Moon Magnetic Field Comparison</vt:lpstr>
      <vt:lpstr>Developing a Model</vt:lpstr>
      <vt:lpstr>Data Selection &amp;  Noise Reduction</vt:lpstr>
      <vt:lpstr>Long-Wavelength Detrending</vt:lpstr>
      <vt:lpstr>Visualization: Before Detrending</vt:lpstr>
      <vt:lpstr>Visualization: After Detrending</vt:lpstr>
      <vt:lpstr>Detrending Modification</vt:lpstr>
      <vt:lpstr>Results: Before Selection and Detrending  (20 km)</vt:lpstr>
      <vt:lpstr>Results: After Detrending Modification (20 km)</vt:lpstr>
      <vt:lpstr>Results: Side-by-Side Comparison </vt:lpstr>
      <vt:lpstr>Final Map</vt:lpstr>
      <vt:lpstr>Future Research</vt:lpstr>
      <vt:lpstr>Possible Method: Updated Orbit Selections</vt:lpstr>
      <vt:lpstr>Contributors</vt:lpstr>
      <vt:lpstr>Thank you!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McCray, Aaron Rex - (armccray98)</dc:creator>
  <cp:lastModifiedBy>McCray, Aaron Rex - (armccray98)</cp:lastModifiedBy>
  <cp:revision>12</cp:revision>
  <dcterms:created xsi:type="dcterms:W3CDTF">2025-03-25T12:17:55Z</dcterms:created>
  <dcterms:modified xsi:type="dcterms:W3CDTF">2025-04-07T17:14:58Z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0x010100815E158B290FB04C85E3A58298661110</vt:lpwstr>
  </property>
</Properties>
</file>